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2" r:id="rId3"/>
  </p:sldIdLst>
  <p:sldSz cx="12192000" cy="6858000"/>
  <p:notesSz cx="6735763" cy="986948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932"/>
    <p:restoredTop sz="94632"/>
  </p:normalViewPr>
  <p:slideViewPr>
    <p:cSldViewPr>
      <p:cViewPr varScale="1">
        <p:scale>
          <a:sx n="85" d="100"/>
          <a:sy n="85" d="100"/>
        </p:scale>
        <p:origin x="200" y="11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C704520-8426-478D-9661-B534ECCB8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BD4AA2-B2CE-4C4D-A452-9C5062A7E2F2}" type="datetimeFigureOut">
              <a:rPr lang="ja-JP" altLang="en-US"/>
              <a:pPr>
                <a:defRPr/>
              </a:pPr>
              <a:t>2025/5/15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13F797B-A0B9-4103-9670-C22AF7FE3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E7F339-40D1-4FBF-A8E5-E5BEE0671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46558-88CF-4B8C-B18A-D65ECDDE088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03047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26E8612-833E-4DF3-83FC-9EDF425AF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C07251-89A9-46D4-9B58-19C99E27C64A}" type="datetimeFigureOut">
              <a:rPr lang="ja-JP" altLang="en-US"/>
              <a:pPr>
                <a:defRPr/>
              </a:pPr>
              <a:t>2025/5/15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4A6476F-C745-4486-9231-F4D2E5ADE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E34E6FB-D9C7-419A-805B-BDBE6B786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51250-67DB-48DE-89FB-751E7959F4D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5450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E3F7445-9D97-4981-97D9-0FB842D8E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A0426C-B18D-4596-94C1-AB3874FA3A5C}" type="datetimeFigureOut">
              <a:rPr lang="ja-JP" altLang="en-US"/>
              <a:pPr>
                <a:defRPr/>
              </a:pPr>
              <a:t>2025/5/15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D7B3853-39B2-4804-91AE-871349E36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BC1793C-56F7-4635-B977-95D8BFB7B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8DDA96-574D-4FC8-AC3A-7C17E75F297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4836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7DF238B-37A7-4EC8-9C57-24A2957F3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2E2BF1-62A9-4DA1-AC1F-A86DC5B41FFF}" type="datetimeFigureOut">
              <a:rPr lang="ja-JP" altLang="en-US"/>
              <a:pPr>
                <a:defRPr/>
              </a:pPr>
              <a:t>2025/5/15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6906DB5-49D2-4F3A-985A-1AF12B5CF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D5CF63C-82F8-4697-9EBF-0931A9653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230396-E1F3-4260-99BF-E2D36B70399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61252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1CB0B60-F2E6-4E87-A446-E0782A47F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7B1BBE-6F34-45F8-A538-651DF05B2D4D}" type="datetimeFigureOut">
              <a:rPr lang="ja-JP" altLang="en-US"/>
              <a:pPr>
                <a:defRPr/>
              </a:pPr>
              <a:t>2025/5/15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21DDD3-1EBC-4642-A9B7-AF63298D0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1BAFF70-EE48-4C7F-B2AD-C42C117D9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D06AEE-5CF8-44AD-94C4-504E93911F4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64778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124B9299-099C-4AC1-BD5A-351A69613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4F037-F4FC-4E6E-A2F9-0782F89518EB}" type="datetimeFigureOut">
              <a:rPr lang="ja-JP" altLang="en-US"/>
              <a:pPr>
                <a:defRPr/>
              </a:pPr>
              <a:t>2025/5/15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83235CD2-79FA-4932-830C-F2867387A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4CCFEEFA-AF26-4E73-827E-ABE69F987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41B70E-A6C6-4D5F-8598-7B3E3C23571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54449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F627D81A-6AB4-45BD-A405-37B485061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BF1EF7-47F8-41AE-A592-8AE7EA0D550E}" type="datetimeFigureOut">
              <a:rPr lang="ja-JP" altLang="en-US"/>
              <a:pPr>
                <a:defRPr/>
              </a:pPr>
              <a:t>2025/5/15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2B3E7F79-4393-4E07-89A8-E09A35B4B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F0AA4344-FF02-4982-BCD1-21D40EA85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8B7B0E-F144-4163-B76D-6B7B69F2C0A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20505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C381A364-2CFB-4B51-9D55-0FEEC5689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14BA8E-1065-485C-9629-6E4186A89309}" type="datetimeFigureOut">
              <a:rPr lang="ja-JP" altLang="en-US"/>
              <a:pPr>
                <a:defRPr/>
              </a:pPr>
              <a:t>2025/5/15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24396947-862F-47D4-80D3-12417AB9D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F7032485-54D0-431C-8896-0466984E8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9B8C91-42CF-4097-901F-A7A413A7C39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67040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7CD0B95B-0D09-422E-9EE3-A912707E8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0F8E05-531E-43F8-83D6-FEA4C821B216}" type="datetimeFigureOut">
              <a:rPr lang="ja-JP" altLang="en-US"/>
              <a:pPr>
                <a:defRPr/>
              </a:pPr>
              <a:t>2025/5/15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2DE26557-983C-4C9E-8E62-DA31F8D85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65C14BA3-97EE-4A7D-9FAB-DC1BC59B2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5FF3D-4C10-49CC-8000-E3DBD39B4F5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81316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D6605230-47B1-4BF0-98C5-7F52A6AC5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8AB61-6736-485B-A384-A40A53E5298D}" type="datetimeFigureOut">
              <a:rPr lang="ja-JP" altLang="en-US"/>
              <a:pPr>
                <a:defRPr/>
              </a:pPr>
              <a:t>2025/5/15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E3F359C7-D0FB-4D74-8E69-267B7C5DF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D98C0834-2BB0-4535-954E-5B5C38D5F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DE00EE-E878-4D44-B7F6-0DE8478401F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69838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A7ECB23C-2ACD-4137-982E-AEC926124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ADBE1-E3FD-4EE4-BE97-78BA5096DA6D}" type="datetimeFigureOut">
              <a:rPr lang="ja-JP" altLang="en-US"/>
              <a:pPr>
                <a:defRPr/>
              </a:pPr>
              <a:t>2025/5/15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2B86C9F0-C899-40F6-9079-CAB9DE36D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168DD943-0C0E-48EC-B1F7-DA9AA4FB7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BB11A1-B61E-4EBC-85AD-953DFF1702E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4854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4DEC9A42-FF7B-408C-9A15-622DEF28543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5E7F71CC-7B27-4355-9EDE-2A6290EEC47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3418252-D237-4B2E-BC49-05CCE3871F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526777B-213B-4CD8-A2C6-F17DFAD4E7EF}" type="datetimeFigureOut">
              <a:rPr lang="ja-JP" altLang="en-US"/>
              <a:pPr>
                <a:defRPr/>
              </a:pPr>
              <a:t>2025/5/15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230B0A4-7F0D-47F8-BD87-A929F80D57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2A5F880-917C-439D-BCF2-CA44FB45EB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932CA7C-A770-487E-AD28-9B3BFB18DD9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テキスト ボックス 8">
            <a:extLst>
              <a:ext uri="{FF2B5EF4-FFF2-40B4-BE49-F238E27FC236}">
                <a16:creationId xmlns:a16="http://schemas.microsoft.com/office/drawing/2014/main" id="{6AA63F3D-2031-47A6-8326-73244F68E4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3592" y="4652964"/>
            <a:ext cx="7704856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latin typeface="+mn-ea"/>
                <a:ea typeface="+mn-ea"/>
              </a:rPr>
              <a:t>演題発表に関連し、発表者らに開示すべき</a:t>
            </a:r>
            <a:r>
              <a:rPr lang="en-US" altLang="ja-JP" dirty="0">
                <a:latin typeface="+mn-ea"/>
                <a:ea typeface="+mn-ea"/>
              </a:rPr>
              <a:t>COI</a:t>
            </a:r>
            <a:r>
              <a:rPr lang="ja-JP" altLang="en-US">
                <a:latin typeface="+mn-ea"/>
                <a:ea typeface="+mn-ea"/>
              </a:rPr>
              <a:t>関係にある企業などはありません。</a:t>
            </a:r>
          </a:p>
        </p:txBody>
      </p:sp>
      <p:sp>
        <p:nvSpPr>
          <p:cNvPr id="2" name="テキスト ボックス 4">
            <a:extLst>
              <a:ext uri="{FF2B5EF4-FFF2-40B4-BE49-F238E27FC236}">
                <a16:creationId xmlns:a16="http://schemas.microsoft.com/office/drawing/2014/main" id="{439CEB89-E0BF-C6B7-252B-AA6DB4FD1B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9291" y="1128710"/>
            <a:ext cx="7704856" cy="280434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tIns="180000" bIns="180000">
            <a:no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latin typeface="+mj-ea"/>
                <a:ea typeface="+mj-ea"/>
              </a:rPr>
              <a:t>日本リハビリテーション医療</a:t>
            </a:r>
            <a:r>
              <a:rPr lang="en-US" altLang="ja-JP" dirty="0">
                <a:latin typeface="+mj-ea"/>
                <a:ea typeface="+mj-ea"/>
              </a:rPr>
              <a:t>DX</a:t>
            </a:r>
            <a:r>
              <a:rPr lang="ja-JP" altLang="en-US">
                <a:latin typeface="+mj-ea"/>
                <a:ea typeface="+mj-ea"/>
              </a:rPr>
              <a:t>学会</a:t>
            </a:r>
            <a:endParaRPr lang="en-US" altLang="ja-JP" dirty="0">
              <a:latin typeface="+mj-ea"/>
              <a:ea typeface="+mj-ea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latin typeface="+mj-ea"/>
                <a:ea typeface="+mj-ea"/>
              </a:rPr>
              <a:t>第</a:t>
            </a:r>
            <a:r>
              <a:rPr lang="en-US" altLang="ja-JP" dirty="0">
                <a:latin typeface="+mj-ea"/>
                <a:ea typeface="+mj-ea"/>
              </a:rPr>
              <a:t>3</a:t>
            </a:r>
            <a:r>
              <a:rPr lang="ja-JP" altLang="en-US">
                <a:latin typeface="+mj-ea"/>
                <a:ea typeface="+mj-ea"/>
              </a:rPr>
              <a:t>回学術集会</a:t>
            </a:r>
            <a:endParaRPr lang="en-US" altLang="ja-JP" sz="4000" dirty="0">
              <a:latin typeface="+mj-ea"/>
              <a:ea typeface="+mj-ea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4000">
                <a:latin typeface="+mj-ea"/>
                <a:ea typeface="+mj-ea"/>
              </a:rPr>
              <a:t>ＣＯＩ開示</a:t>
            </a:r>
            <a:endParaRPr lang="en-US" altLang="ja-JP" sz="4000" dirty="0">
              <a:latin typeface="+mj-ea"/>
              <a:ea typeface="+mj-ea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ja-JP" sz="2800" dirty="0">
              <a:latin typeface="+mj-ea"/>
              <a:ea typeface="+mj-ea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latin typeface="+mj-ea"/>
                <a:ea typeface="+mj-ea"/>
              </a:rPr>
              <a:t>筆頭発表者名：○○　○○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テキスト ボックス 8">
            <a:extLst>
              <a:ext uri="{FF2B5EF4-FFF2-40B4-BE49-F238E27FC236}">
                <a16:creationId xmlns:a16="http://schemas.microsoft.com/office/drawing/2014/main" id="{E05C90D4-2B91-44D5-9567-0D725A8F18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1475" y="3287800"/>
            <a:ext cx="7488547" cy="3405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ts val="1000"/>
              </a:spcBef>
              <a:buNone/>
            </a:pPr>
            <a:r>
              <a:rPr lang="ja-JP" altLang="en-US" sz="2000">
                <a:solidFill>
                  <a:srgbClr val="000000"/>
                </a:solidFill>
                <a:latin typeface="+mn-ea"/>
                <a:ea typeface="+mn-ea"/>
              </a:rPr>
              <a:t>演題発表に関連し、開示すべき</a:t>
            </a:r>
            <a:r>
              <a:rPr lang="en-US" altLang="ja-JP" sz="2000" dirty="0">
                <a:solidFill>
                  <a:srgbClr val="000000"/>
                </a:solidFill>
                <a:latin typeface="+mn-ea"/>
                <a:ea typeface="+mn-ea"/>
              </a:rPr>
              <a:t>COI</a:t>
            </a:r>
            <a:r>
              <a:rPr lang="ja-JP" altLang="en-US" sz="2000">
                <a:solidFill>
                  <a:srgbClr val="000000"/>
                </a:solidFill>
                <a:latin typeface="+mn-ea"/>
                <a:ea typeface="+mn-ea"/>
              </a:rPr>
              <a:t>関係にある企業などとして、</a:t>
            </a:r>
            <a:endParaRPr lang="en-US" altLang="ja-JP" sz="2000" dirty="0">
              <a:solidFill>
                <a:srgbClr val="000000"/>
              </a:solidFill>
              <a:latin typeface="+mn-ea"/>
              <a:ea typeface="+mn-ea"/>
            </a:endParaRPr>
          </a:p>
          <a:p>
            <a:pPr eaLnBrk="1" hangingPunct="1">
              <a:lnSpc>
                <a:spcPct val="70000"/>
              </a:lnSpc>
              <a:spcBef>
                <a:spcPts val="1000"/>
              </a:spcBef>
              <a:buNone/>
            </a:pPr>
            <a:r>
              <a:rPr lang="ja-JP" altLang="en-US" sz="2000">
                <a:latin typeface="+mn-ea"/>
                <a:ea typeface="+mn-ea"/>
              </a:rPr>
              <a:t>　　①顧問：</a:t>
            </a:r>
            <a:r>
              <a:rPr lang="en-US" altLang="ja-JP" sz="2000" dirty="0">
                <a:latin typeface="+mn-ea"/>
                <a:ea typeface="+mn-ea"/>
              </a:rPr>
              <a:t>			</a:t>
            </a:r>
            <a:r>
              <a:rPr lang="ja-JP" altLang="en-US" sz="2000">
                <a:latin typeface="+mn-ea"/>
                <a:ea typeface="+mn-ea"/>
              </a:rPr>
              <a:t>なし</a:t>
            </a:r>
            <a:endParaRPr lang="en-US" altLang="ja-JP" sz="2000" dirty="0">
              <a:latin typeface="+mn-ea"/>
              <a:ea typeface="+mn-ea"/>
            </a:endParaRPr>
          </a:p>
          <a:p>
            <a:pPr eaLnBrk="1" hangingPunct="1">
              <a:lnSpc>
                <a:spcPct val="70000"/>
              </a:lnSpc>
              <a:spcBef>
                <a:spcPts val="1000"/>
              </a:spcBef>
              <a:buNone/>
            </a:pPr>
            <a:r>
              <a:rPr lang="ja-JP" altLang="en-US" sz="2000">
                <a:latin typeface="+mn-ea"/>
                <a:ea typeface="+mn-ea"/>
              </a:rPr>
              <a:t>　　②株保有・利益：</a:t>
            </a:r>
            <a:r>
              <a:rPr lang="en-US" altLang="ja-JP" sz="2000" dirty="0">
                <a:latin typeface="+mn-ea"/>
                <a:ea typeface="+mn-ea"/>
              </a:rPr>
              <a:t>		</a:t>
            </a:r>
            <a:r>
              <a:rPr lang="ja-JP" altLang="en-US" sz="2000">
                <a:latin typeface="+mn-ea"/>
                <a:ea typeface="+mn-ea"/>
              </a:rPr>
              <a:t>なし</a:t>
            </a:r>
            <a:endParaRPr lang="en-US" altLang="ja-JP" sz="2000" dirty="0">
              <a:latin typeface="+mn-ea"/>
              <a:ea typeface="+mn-ea"/>
            </a:endParaRPr>
          </a:p>
          <a:p>
            <a:pPr eaLnBrk="1" hangingPunct="1">
              <a:lnSpc>
                <a:spcPct val="70000"/>
              </a:lnSpc>
              <a:spcBef>
                <a:spcPts val="1000"/>
              </a:spcBef>
              <a:buNone/>
            </a:pPr>
            <a:r>
              <a:rPr lang="ja-JP" altLang="en-US" sz="2000">
                <a:latin typeface="+mn-ea"/>
                <a:ea typeface="+mn-ea"/>
              </a:rPr>
              <a:t>　　③特許使用料：　　　　　　　　　　なし</a:t>
            </a:r>
            <a:endParaRPr lang="en-US" altLang="ja-JP" sz="2000" dirty="0">
              <a:latin typeface="+mn-ea"/>
              <a:ea typeface="+mn-ea"/>
            </a:endParaRPr>
          </a:p>
          <a:p>
            <a:pPr eaLnBrk="1" hangingPunct="1">
              <a:lnSpc>
                <a:spcPct val="70000"/>
              </a:lnSpc>
              <a:spcBef>
                <a:spcPts val="1000"/>
              </a:spcBef>
              <a:buNone/>
            </a:pPr>
            <a:r>
              <a:rPr lang="ja-JP" altLang="en-US" sz="2000">
                <a:latin typeface="+mn-ea"/>
                <a:ea typeface="+mn-ea"/>
              </a:rPr>
              <a:t>　　④講演料：</a:t>
            </a:r>
            <a:r>
              <a:rPr lang="en-US" altLang="ja-JP" sz="2000" dirty="0">
                <a:latin typeface="+mn-ea"/>
                <a:ea typeface="+mn-ea"/>
              </a:rPr>
              <a:t>			</a:t>
            </a:r>
            <a:r>
              <a:rPr lang="ja-JP" altLang="en-US" sz="2000">
                <a:latin typeface="+mn-ea"/>
                <a:ea typeface="+mn-ea"/>
              </a:rPr>
              <a:t>なし</a:t>
            </a:r>
            <a:endParaRPr lang="en-US" altLang="ja-JP" sz="2000" dirty="0">
              <a:latin typeface="+mn-ea"/>
              <a:ea typeface="+mn-ea"/>
            </a:endParaRPr>
          </a:p>
          <a:p>
            <a:pPr eaLnBrk="1" hangingPunct="1">
              <a:lnSpc>
                <a:spcPct val="70000"/>
              </a:lnSpc>
              <a:spcBef>
                <a:spcPts val="1000"/>
              </a:spcBef>
              <a:buNone/>
            </a:pPr>
            <a:r>
              <a:rPr lang="ja-JP" altLang="en-US" sz="2000">
                <a:latin typeface="+mn-ea"/>
                <a:ea typeface="+mn-ea"/>
              </a:rPr>
              <a:t>　　⑤原稿料：</a:t>
            </a:r>
            <a:r>
              <a:rPr lang="en-US" altLang="ja-JP" sz="2000" dirty="0">
                <a:latin typeface="+mn-ea"/>
                <a:ea typeface="+mn-ea"/>
              </a:rPr>
              <a:t>			</a:t>
            </a:r>
            <a:r>
              <a:rPr lang="ja-JP" altLang="en-US" sz="2000">
                <a:latin typeface="+mn-ea"/>
                <a:ea typeface="+mn-ea"/>
              </a:rPr>
              <a:t>なし</a:t>
            </a:r>
            <a:endParaRPr lang="en-US" altLang="ja-JP" sz="2000" dirty="0">
              <a:latin typeface="+mn-ea"/>
              <a:ea typeface="+mn-ea"/>
            </a:endParaRPr>
          </a:p>
          <a:p>
            <a:pPr eaLnBrk="1" hangingPunct="1">
              <a:lnSpc>
                <a:spcPct val="70000"/>
              </a:lnSpc>
              <a:spcBef>
                <a:spcPts val="1000"/>
              </a:spcBef>
              <a:buNone/>
            </a:pPr>
            <a:r>
              <a:rPr lang="ja-JP" altLang="en-US" sz="2000">
                <a:latin typeface="+mn-ea"/>
                <a:ea typeface="+mn-ea"/>
              </a:rPr>
              <a:t>　　⑥受託研究・共同研究費：　　　○○製薬</a:t>
            </a:r>
            <a:endParaRPr lang="en-US" altLang="ja-JP" sz="2000" dirty="0">
              <a:latin typeface="+mn-ea"/>
              <a:ea typeface="+mn-ea"/>
            </a:endParaRPr>
          </a:p>
          <a:p>
            <a:pPr eaLnBrk="1" hangingPunct="1">
              <a:lnSpc>
                <a:spcPct val="70000"/>
              </a:lnSpc>
              <a:spcBef>
                <a:spcPts val="1000"/>
              </a:spcBef>
              <a:buNone/>
            </a:pPr>
            <a:r>
              <a:rPr lang="ja-JP" altLang="en-US" sz="2000">
                <a:latin typeface="+mn-ea"/>
                <a:ea typeface="+mn-ea"/>
              </a:rPr>
              <a:t>　　⑦奨学寄付金：</a:t>
            </a:r>
            <a:r>
              <a:rPr lang="en-US" altLang="ja-JP" sz="2000" dirty="0">
                <a:latin typeface="+mn-ea"/>
                <a:ea typeface="+mn-ea"/>
              </a:rPr>
              <a:t>		</a:t>
            </a:r>
            <a:r>
              <a:rPr lang="ja-JP" altLang="en-US" sz="2000">
                <a:latin typeface="+mn-ea"/>
                <a:ea typeface="+mn-ea"/>
              </a:rPr>
              <a:t>○○製薬</a:t>
            </a:r>
            <a:endParaRPr lang="en-US" altLang="ja-JP" sz="2000" dirty="0">
              <a:latin typeface="+mn-ea"/>
              <a:ea typeface="+mn-ea"/>
            </a:endParaRPr>
          </a:p>
          <a:p>
            <a:pPr eaLnBrk="1" hangingPunct="1">
              <a:lnSpc>
                <a:spcPct val="70000"/>
              </a:lnSpc>
              <a:spcBef>
                <a:spcPts val="1000"/>
              </a:spcBef>
              <a:buNone/>
            </a:pPr>
            <a:r>
              <a:rPr lang="ja-JP" altLang="en-US" sz="2000">
                <a:latin typeface="+mn-ea"/>
                <a:ea typeface="+mn-ea"/>
              </a:rPr>
              <a:t>　　⑧寄付講座所属：</a:t>
            </a:r>
            <a:r>
              <a:rPr lang="en-US" altLang="ja-JP" sz="2000" dirty="0">
                <a:latin typeface="+mn-ea"/>
                <a:ea typeface="+mn-ea"/>
              </a:rPr>
              <a:t>		</a:t>
            </a:r>
            <a:r>
              <a:rPr lang="ja-JP" altLang="en-US" sz="2000">
                <a:latin typeface="+mn-ea"/>
                <a:ea typeface="+mn-ea"/>
              </a:rPr>
              <a:t>あり（○○製薬）</a:t>
            </a:r>
            <a:endParaRPr lang="en-US" altLang="ja-JP" sz="2000" dirty="0">
              <a:latin typeface="+mn-ea"/>
              <a:ea typeface="+mn-ea"/>
            </a:endParaRPr>
          </a:p>
          <a:p>
            <a:pPr eaLnBrk="1" hangingPunct="1">
              <a:lnSpc>
                <a:spcPct val="70000"/>
              </a:lnSpc>
              <a:spcBef>
                <a:spcPts val="1000"/>
              </a:spcBef>
              <a:buNone/>
            </a:pPr>
            <a:r>
              <a:rPr lang="ja-JP" altLang="en-US" sz="2000">
                <a:latin typeface="+mn-ea"/>
                <a:ea typeface="+mn-ea"/>
              </a:rPr>
              <a:t>　　⑨贈答品などの報酬：</a:t>
            </a:r>
            <a:r>
              <a:rPr lang="en-US" altLang="ja-JP" sz="2000" dirty="0">
                <a:latin typeface="+mn-ea"/>
                <a:ea typeface="+mn-ea"/>
              </a:rPr>
              <a:t>		</a:t>
            </a:r>
            <a:r>
              <a:rPr lang="ja-JP" altLang="en-US" sz="2000">
                <a:latin typeface="+mn-ea"/>
                <a:ea typeface="+mn-ea"/>
              </a:rPr>
              <a:t>なし</a:t>
            </a:r>
            <a:endParaRPr lang="en-US" altLang="ja-JP" sz="2000" dirty="0">
              <a:latin typeface="+mn-ea"/>
              <a:ea typeface="+mn-ea"/>
            </a:endParaRPr>
          </a:p>
        </p:txBody>
      </p:sp>
      <p:sp>
        <p:nvSpPr>
          <p:cNvPr id="4" name="テキスト ボックス 4">
            <a:extLst>
              <a:ext uri="{FF2B5EF4-FFF2-40B4-BE49-F238E27FC236}">
                <a16:creationId xmlns:a16="http://schemas.microsoft.com/office/drawing/2014/main" id="{C7E206DA-830B-BD31-520A-122D4582B8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9291" y="260648"/>
            <a:ext cx="7704856" cy="280434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tIns="180000" bIns="180000">
            <a:no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latin typeface="+mj-ea"/>
                <a:ea typeface="+mj-ea"/>
              </a:rPr>
              <a:t>日本リハビリテーション医療</a:t>
            </a:r>
            <a:r>
              <a:rPr lang="en-US" altLang="ja-JP" dirty="0">
                <a:latin typeface="+mj-ea"/>
                <a:ea typeface="+mj-ea"/>
              </a:rPr>
              <a:t>DX</a:t>
            </a:r>
            <a:r>
              <a:rPr lang="ja-JP" altLang="en-US">
                <a:latin typeface="+mj-ea"/>
                <a:ea typeface="+mj-ea"/>
              </a:rPr>
              <a:t>学会</a:t>
            </a:r>
            <a:endParaRPr lang="en-US" altLang="ja-JP" dirty="0">
              <a:latin typeface="+mj-ea"/>
              <a:ea typeface="+mj-ea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latin typeface="+mj-ea"/>
                <a:ea typeface="+mj-ea"/>
              </a:rPr>
              <a:t>第</a:t>
            </a:r>
            <a:r>
              <a:rPr lang="en-US" altLang="ja-JP" dirty="0">
                <a:latin typeface="+mj-ea"/>
                <a:ea typeface="+mj-ea"/>
              </a:rPr>
              <a:t>3</a:t>
            </a:r>
            <a:r>
              <a:rPr lang="ja-JP" altLang="en-US">
                <a:latin typeface="+mj-ea"/>
                <a:ea typeface="+mj-ea"/>
              </a:rPr>
              <a:t>回学術集会</a:t>
            </a:r>
            <a:endParaRPr lang="en-US" altLang="ja-JP" sz="4000" dirty="0">
              <a:latin typeface="+mj-ea"/>
              <a:ea typeface="+mj-ea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4000">
                <a:latin typeface="+mj-ea"/>
                <a:ea typeface="+mj-ea"/>
              </a:rPr>
              <a:t>ＣＯＩ開示</a:t>
            </a:r>
            <a:endParaRPr lang="en-US" altLang="ja-JP" sz="4000" dirty="0">
              <a:latin typeface="+mj-ea"/>
              <a:ea typeface="+mj-ea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ja-JP" sz="2800" dirty="0">
              <a:latin typeface="+mj-ea"/>
              <a:ea typeface="+mj-ea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latin typeface="+mj-ea"/>
                <a:ea typeface="+mj-ea"/>
              </a:rPr>
              <a:t>筆頭発表者名：○○　○○</a:t>
            </a:r>
          </a:p>
        </p:txBody>
      </p:sp>
      <p:sp>
        <p:nvSpPr>
          <p:cNvPr id="5" name="object 7">
            <a:extLst>
              <a:ext uri="{FF2B5EF4-FFF2-40B4-BE49-F238E27FC236}">
                <a16:creationId xmlns:a16="http://schemas.microsoft.com/office/drawing/2014/main" id="{E809CD1C-B80D-ED73-7F76-E4FA2978053B}"/>
              </a:ext>
            </a:extLst>
          </p:cNvPr>
          <p:cNvSpPr txBox="1"/>
          <p:nvPr/>
        </p:nvSpPr>
        <p:spPr>
          <a:xfrm>
            <a:off x="7680176" y="3645024"/>
            <a:ext cx="3657600" cy="1655445"/>
          </a:xfrm>
          <a:prstGeom prst="rect">
            <a:avLst/>
          </a:prstGeom>
          <a:ln w="25907">
            <a:solidFill>
              <a:srgbClr val="FF0000"/>
            </a:solidFill>
          </a:ln>
        </p:spPr>
        <p:txBody>
          <a:bodyPr vert="horz" wrap="square" lIns="0" tIns="265430" rIns="0" bIns="0" rtlCol="0">
            <a:spAutoFit/>
          </a:bodyPr>
          <a:lstStyle/>
          <a:p>
            <a:pPr marL="1905" algn="ctr">
              <a:lnSpc>
                <a:spcPct val="100000"/>
              </a:lnSpc>
              <a:spcBef>
                <a:spcPts val="2090"/>
              </a:spcBef>
            </a:pPr>
            <a:r>
              <a:rPr sz="2400" spc="-80" dirty="0">
                <a:solidFill>
                  <a:srgbClr val="FF0000"/>
                </a:solidFill>
                <a:latin typeface="ヒラギノ明朝 ProN W3"/>
                <a:cs typeface="ヒラギノ明朝 ProN W3"/>
              </a:rPr>
              <a:t>開示すべき内容が</a:t>
            </a:r>
            <a:endParaRPr sz="2400">
              <a:latin typeface="ヒラギノ明朝 ProN W3"/>
              <a:cs typeface="ヒラギノ明朝 ProN W3"/>
            </a:endParaRPr>
          </a:p>
          <a:p>
            <a:pPr marL="417830" marR="411480" algn="ctr">
              <a:lnSpc>
                <a:spcPct val="100000"/>
              </a:lnSpc>
              <a:spcBef>
                <a:spcPts val="5"/>
              </a:spcBef>
            </a:pPr>
            <a:r>
              <a:rPr sz="24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ヒラギノ明朝 ProN W3"/>
                <a:cs typeface="ヒラギノ明朝 ProN W3"/>
              </a:rPr>
              <a:t>過去</a:t>
            </a:r>
            <a:r>
              <a:rPr sz="2400" u="sng" spc="-14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1</a:t>
            </a:r>
            <a:r>
              <a:rPr sz="24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ヒラギノ明朝 ProN W3"/>
                <a:cs typeface="ヒラギノ明朝 ProN W3"/>
              </a:rPr>
              <a:t>年間</a:t>
            </a:r>
            <a:r>
              <a:rPr sz="2400" spc="-135" dirty="0">
                <a:solidFill>
                  <a:srgbClr val="FF0000"/>
                </a:solidFill>
                <a:latin typeface="ヒラギノ明朝 ProN W3"/>
                <a:cs typeface="ヒラギノ明朝 ProN W3"/>
              </a:rPr>
              <a:t>にある項目</a:t>
            </a:r>
            <a:r>
              <a:rPr sz="2400" spc="-15" dirty="0">
                <a:solidFill>
                  <a:srgbClr val="FF0000"/>
                </a:solidFill>
                <a:latin typeface="ヒラギノ明朝 ProN W3"/>
                <a:cs typeface="ヒラギノ明朝 ProN W3"/>
              </a:rPr>
              <a:t>のみ記載</a:t>
            </a:r>
            <a:endParaRPr sz="2400">
              <a:latin typeface="ヒラギノ明朝 ProN W3"/>
              <a:cs typeface="ヒラギノ明朝 ProN W3"/>
            </a:endParaRPr>
          </a:p>
        </p:txBody>
      </p:sp>
      <p:grpSp>
        <p:nvGrpSpPr>
          <p:cNvPr id="6" name="object 8">
            <a:extLst>
              <a:ext uri="{FF2B5EF4-FFF2-40B4-BE49-F238E27FC236}">
                <a16:creationId xmlns:a16="http://schemas.microsoft.com/office/drawing/2014/main" id="{80F800D7-EF11-7D55-69E4-A92C471A8A1A}"/>
              </a:ext>
            </a:extLst>
          </p:cNvPr>
          <p:cNvGrpSpPr/>
          <p:nvPr/>
        </p:nvGrpSpPr>
        <p:grpSpPr>
          <a:xfrm>
            <a:off x="9416773" y="5358763"/>
            <a:ext cx="840105" cy="894715"/>
            <a:chOff x="7030211" y="5143500"/>
            <a:chExt cx="840105" cy="894715"/>
          </a:xfrm>
        </p:grpSpPr>
        <p:sp>
          <p:nvSpPr>
            <p:cNvPr id="7" name="object 9">
              <a:extLst>
                <a:ext uri="{FF2B5EF4-FFF2-40B4-BE49-F238E27FC236}">
                  <a16:creationId xmlns:a16="http://schemas.microsoft.com/office/drawing/2014/main" id="{AE2C50A0-D583-5A3A-FA5A-E185A58DE7A2}"/>
                </a:ext>
              </a:extLst>
            </p:cNvPr>
            <p:cNvSpPr/>
            <p:nvPr/>
          </p:nvSpPr>
          <p:spPr>
            <a:xfrm>
              <a:off x="7043165" y="5156453"/>
              <a:ext cx="814069" cy="868680"/>
            </a:xfrm>
            <a:custGeom>
              <a:avLst/>
              <a:gdLst/>
              <a:ahLst/>
              <a:cxnLst/>
              <a:rect l="l" t="t" r="r" b="b"/>
              <a:pathLst>
                <a:path w="814070" h="868679">
                  <a:moveTo>
                    <a:pt x="813815" y="0"/>
                  </a:moveTo>
                  <a:lnTo>
                    <a:pt x="642492" y="0"/>
                  </a:lnTo>
                  <a:lnTo>
                    <a:pt x="642492" y="394843"/>
                  </a:lnTo>
                  <a:lnTo>
                    <a:pt x="635896" y="443947"/>
                  </a:lnTo>
                  <a:lnTo>
                    <a:pt x="617276" y="488068"/>
                  </a:lnTo>
                  <a:lnTo>
                    <a:pt x="588390" y="525448"/>
                  </a:lnTo>
                  <a:lnTo>
                    <a:pt x="550996" y="554325"/>
                  </a:lnTo>
                  <a:lnTo>
                    <a:pt x="506849" y="572942"/>
                  </a:lnTo>
                  <a:lnTo>
                    <a:pt x="457707" y="579539"/>
                  </a:lnTo>
                  <a:lnTo>
                    <a:pt x="203453" y="579539"/>
                  </a:lnTo>
                  <a:lnTo>
                    <a:pt x="203453" y="461772"/>
                  </a:lnTo>
                  <a:lnTo>
                    <a:pt x="0" y="665226"/>
                  </a:lnTo>
                  <a:lnTo>
                    <a:pt x="203453" y="868680"/>
                  </a:lnTo>
                  <a:lnTo>
                    <a:pt x="203453" y="750912"/>
                  </a:lnTo>
                  <a:lnTo>
                    <a:pt x="457707" y="750912"/>
                  </a:lnTo>
                  <a:lnTo>
                    <a:pt x="506040" y="747662"/>
                  </a:lnTo>
                  <a:lnTo>
                    <a:pt x="552392" y="738194"/>
                  </a:lnTo>
                  <a:lnTo>
                    <a:pt x="596342" y="722932"/>
                  </a:lnTo>
                  <a:lnTo>
                    <a:pt x="637464" y="702300"/>
                  </a:lnTo>
                  <a:lnTo>
                    <a:pt x="675336" y="676723"/>
                  </a:lnTo>
                  <a:lnTo>
                    <a:pt x="709533" y="646625"/>
                  </a:lnTo>
                  <a:lnTo>
                    <a:pt x="739631" y="612429"/>
                  </a:lnTo>
                  <a:lnTo>
                    <a:pt x="765207" y="574561"/>
                  </a:lnTo>
                  <a:lnTo>
                    <a:pt x="785838" y="533444"/>
                  </a:lnTo>
                  <a:lnTo>
                    <a:pt x="801098" y="489503"/>
                  </a:lnTo>
                  <a:lnTo>
                    <a:pt x="810566" y="443161"/>
                  </a:lnTo>
                  <a:lnTo>
                    <a:pt x="813815" y="394843"/>
                  </a:lnTo>
                  <a:lnTo>
                    <a:pt x="813815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10">
              <a:extLst>
                <a:ext uri="{FF2B5EF4-FFF2-40B4-BE49-F238E27FC236}">
                  <a16:creationId xmlns:a16="http://schemas.microsoft.com/office/drawing/2014/main" id="{8D998B31-EBC0-0E70-98A6-69064FF17252}"/>
                </a:ext>
              </a:extLst>
            </p:cNvPr>
            <p:cNvSpPr/>
            <p:nvPr/>
          </p:nvSpPr>
          <p:spPr>
            <a:xfrm>
              <a:off x="7043165" y="5156453"/>
              <a:ext cx="814069" cy="868680"/>
            </a:xfrm>
            <a:custGeom>
              <a:avLst/>
              <a:gdLst/>
              <a:ahLst/>
              <a:cxnLst/>
              <a:rect l="l" t="t" r="r" b="b"/>
              <a:pathLst>
                <a:path w="814070" h="868679">
                  <a:moveTo>
                    <a:pt x="813815" y="0"/>
                  </a:moveTo>
                  <a:lnTo>
                    <a:pt x="813815" y="394843"/>
                  </a:lnTo>
                  <a:lnTo>
                    <a:pt x="810566" y="443161"/>
                  </a:lnTo>
                  <a:lnTo>
                    <a:pt x="801098" y="489503"/>
                  </a:lnTo>
                  <a:lnTo>
                    <a:pt x="785838" y="533444"/>
                  </a:lnTo>
                  <a:lnTo>
                    <a:pt x="765207" y="574561"/>
                  </a:lnTo>
                  <a:lnTo>
                    <a:pt x="739631" y="612429"/>
                  </a:lnTo>
                  <a:lnTo>
                    <a:pt x="709533" y="646625"/>
                  </a:lnTo>
                  <a:lnTo>
                    <a:pt x="675336" y="676723"/>
                  </a:lnTo>
                  <a:lnTo>
                    <a:pt x="637464" y="702300"/>
                  </a:lnTo>
                  <a:lnTo>
                    <a:pt x="596342" y="722932"/>
                  </a:lnTo>
                  <a:lnTo>
                    <a:pt x="552392" y="738194"/>
                  </a:lnTo>
                  <a:lnTo>
                    <a:pt x="506040" y="747662"/>
                  </a:lnTo>
                  <a:lnTo>
                    <a:pt x="457707" y="750912"/>
                  </a:lnTo>
                  <a:lnTo>
                    <a:pt x="203453" y="750912"/>
                  </a:lnTo>
                  <a:lnTo>
                    <a:pt x="203453" y="868680"/>
                  </a:lnTo>
                  <a:lnTo>
                    <a:pt x="0" y="665226"/>
                  </a:lnTo>
                  <a:lnTo>
                    <a:pt x="203453" y="461772"/>
                  </a:lnTo>
                  <a:lnTo>
                    <a:pt x="203453" y="579539"/>
                  </a:lnTo>
                  <a:lnTo>
                    <a:pt x="457707" y="579539"/>
                  </a:lnTo>
                  <a:lnTo>
                    <a:pt x="506849" y="572942"/>
                  </a:lnTo>
                  <a:lnTo>
                    <a:pt x="550996" y="554325"/>
                  </a:lnTo>
                  <a:lnTo>
                    <a:pt x="588390" y="525448"/>
                  </a:lnTo>
                  <a:lnTo>
                    <a:pt x="617276" y="488068"/>
                  </a:lnTo>
                  <a:lnTo>
                    <a:pt x="635896" y="443947"/>
                  </a:lnTo>
                  <a:lnTo>
                    <a:pt x="642492" y="394843"/>
                  </a:lnTo>
                  <a:lnTo>
                    <a:pt x="642492" y="0"/>
                  </a:lnTo>
                  <a:lnTo>
                    <a:pt x="813815" y="0"/>
                  </a:lnTo>
                  <a:close/>
                </a:path>
              </a:pathLst>
            </a:custGeom>
            <a:ln w="25908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624</TotalTime>
  <Words>165</Words>
  <Application>Microsoft Macintosh PowerPoint</Application>
  <PresentationFormat>ワイド画面</PresentationFormat>
  <Paragraphs>23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ヒラギノ明朝 ProN W3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Preferred Customer</dc:creator>
  <cp:lastModifiedBy>Kidani Kaoru</cp:lastModifiedBy>
  <cp:revision>33</cp:revision>
  <cp:lastPrinted>2012-08-31T02:19:22Z</cp:lastPrinted>
  <dcterms:created xsi:type="dcterms:W3CDTF">2012-08-27T05:53:00Z</dcterms:created>
  <dcterms:modified xsi:type="dcterms:W3CDTF">2025-05-15T01:13:22Z</dcterms:modified>
</cp:coreProperties>
</file>